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8"/>
  </p:notesMasterIdLst>
  <p:sldIdLst>
    <p:sldId id="273" r:id="rId2"/>
    <p:sldId id="274" r:id="rId3"/>
    <p:sldId id="275" r:id="rId4"/>
    <p:sldId id="276" r:id="rId5"/>
    <p:sldId id="279" r:id="rId6"/>
    <p:sldId id="280" r:id="rId7"/>
    <p:sldId id="282" r:id="rId8"/>
    <p:sldId id="283" r:id="rId9"/>
    <p:sldId id="284" r:id="rId10"/>
    <p:sldId id="292" r:id="rId11"/>
    <p:sldId id="285" r:id="rId12"/>
    <p:sldId id="286" r:id="rId13"/>
    <p:sldId id="270" r:id="rId14"/>
    <p:sldId id="288" r:id="rId15"/>
    <p:sldId id="289" r:id="rId16"/>
    <p:sldId id="29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59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F2F6D2-6AFC-4CF3-A3E3-AB18107D8402}" type="datetimeFigureOut">
              <a:rPr lang="en-IN" smtClean="0"/>
              <a:t>04-08-2020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F27B3C-44E1-444C-B8F0-ADEE32D0AE0D}" type="slidenum">
              <a:rPr lang="en-IN" smtClean="0"/>
              <a:t>‹#›</a:t>
            </a:fld>
            <a:endParaRPr lang="en-IN"/>
          </a:p>
        </p:txBody>
      </p:sp>
    </p:spTree>
    <p:extLst>
      <p:ext uri="{BB962C8B-B14F-4D97-AF65-F5344CB8AC3E}">
        <p14:creationId xmlns:p14="http://schemas.microsoft.com/office/powerpoint/2010/main" val="2366715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State that we converted all the files from json to csv</a:t>
            </a:r>
          </a:p>
        </p:txBody>
      </p:sp>
      <p:sp>
        <p:nvSpPr>
          <p:cNvPr id="4" name="Slide Number Placeholder 3"/>
          <p:cNvSpPr>
            <a:spLocks noGrp="1"/>
          </p:cNvSpPr>
          <p:nvPr>
            <p:ph type="sldNum" sz="quarter" idx="5"/>
          </p:nvPr>
        </p:nvSpPr>
        <p:spPr/>
        <p:txBody>
          <a:bodyPr/>
          <a:lstStyle/>
          <a:p>
            <a:fld id="{A908D31E-C6FA-4ECE-98A5-28F121A210AC}" type="slidenum">
              <a:rPr lang="en-IN" smtClean="0"/>
              <a:t>4</a:t>
            </a:fld>
            <a:endParaRPr lang="en-IN"/>
          </a:p>
        </p:txBody>
      </p:sp>
    </p:spTree>
    <p:extLst>
      <p:ext uri="{BB962C8B-B14F-4D97-AF65-F5344CB8AC3E}">
        <p14:creationId xmlns:p14="http://schemas.microsoft.com/office/powerpoint/2010/main" val="10326755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1D0E8F64-0B5D-473F-AF7A-EB521E4E01F7}"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1579710"/>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8F76A-23F9-43CB-A377-4F6066E68C04}" type="datetimeFigureOut">
              <a:rPr lang="en-IN" smtClean="0"/>
              <a:t>04-08-2020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2597234537"/>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13414834"/>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18383082"/>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3793142855"/>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04516378"/>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79358431"/>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9762842"/>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5521788"/>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3608816549"/>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68F76A-23F9-43CB-A377-4F6066E68C04}" type="datetimeFigureOut">
              <a:rPr lang="en-IN" smtClean="0"/>
              <a:t>04-08-2020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0E8F64-0B5D-473F-AF7A-EB521E4E01F7}"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22412912"/>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68F76A-23F9-43CB-A377-4F6066E68C04}" type="datetimeFigureOut">
              <a:rPr lang="en-IN" smtClean="0"/>
              <a:t>04-08-2020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338629052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68F76A-23F9-43CB-A377-4F6066E68C04}" type="datetimeFigureOut">
              <a:rPr lang="en-IN" smtClean="0"/>
              <a:t>04-08-2020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0E8F64-0B5D-473F-AF7A-EB521E4E01F7}"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86141056"/>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68F76A-23F9-43CB-A377-4F6066E68C04}" type="datetimeFigureOut">
              <a:rPr lang="en-IN" smtClean="0"/>
              <a:t>04-08-2020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D0E8F64-0B5D-473F-AF7A-EB521E4E01F7}"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04799278"/>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68F76A-23F9-43CB-A377-4F6066E68C04}" type="datetimeFigureOut">
              <a:rPr lang="en-IN" smtClean="0"/>
              <a:t>04-08-2020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2319006528"/>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8F76A-23F9-43CB-A377-4F6066E68C04}" type="datetimeFigureOut">
              <a:rPr lang="en-IN" smtClean="0"/>
              <a:t>04-08-2020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0E8F64-0B5D-473F-AF7A-EB521E4E01F7}"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86508739"/>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8F76A-23F9-43CB-A377-4F6066E68C04}" type="datetimeFigureOut">
              <a:rPr lang="en-IN" smtClean="0"/>
              <a:t>04-08-2020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0E8F64-0B5D-473F-AF7A-EB521E4E01F7}" type="slidenum">
              <a:rPr lang="en-IN" smtClean="0"/>
              <a:t>‹#›</a:t>
            </a:fld>
            <a:endParaRPr lang="en-IN"/>
          </a:p>
        </p:txBody>
      </p:sp>
    </p:spTree>
    <p:extLst>
      <p:ext uri="{BB962C8B-B14F-4D97-AF65-F5344CB8AC3E}">
        <p14:creationId xmlns:p14="http://schemas.microsoft.com/office/powerpoint/2010/main" val="2702533284"/>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868F76A-23F9-43CB-A377-4F6066E68C04}" type="datetimeFigureOut">
              <a:rPr lang="en-IN" smtClean="0"/>
              <a:t>04-08-2020</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1D0E8F64-0B5D-473F-AF7A-EB521E4E01F7}" type="slidenum">
              <a:rPr lang="en-IN" smtClean="0"/>
              <a:t>‹#›</a:t>
            </a:fld>
            <a:endParaRPr lang="en-IN"/>
          </a:p>
        </p:txBody>
      </p:sp>
    </p:spTree>
    <p:extLst>
      <p:ext uri="{BB962C8B-B14F-4D97-AF65-F5344CB8AC3E}">
        <p14:creationId xmlns:p14="http://schemas.microsoft.com/office/powerpoint/2010/main" val="161156318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ransition spd="slow">
    <p:wipe/>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1BA45-C6FB-4C76-B31A-958E53F88ABA}"/>
              </a:ext>
            </a:extLst>
          </p:cNvPr>
          <p:cNvSpPr>
            <a:spLocks noGrp="1"/>
          </p:cNvSpPr>
          <p:nvPr>
            <p:ph type="ctrTitle"/>
          </p:nvPr>
        </p:nvSpPr>
        <p:spPr/>
        <p:txBody>
          <a:bodyPr>
            <a:normAutofit fontScale="90000"/>
          </a:bodyPr>
          <a:lstStyle/>
          <a:p>
            <a:r>
              <a:rPr lang="en-IN" sz="4400" dirty="0"/>
              <a:t>Aspect based Topic Modelling analysis on Yelp Restaurant Reviews</a:t>
            </a:r>
          </a:p>
        </p:txBody>
      </p:sp>
      <p:sp>
        <p:nvSpPr>
          <p:cNvPr id="3" name="Subtitle 2">
            <a:extLst>
              <a:ext uri="{FF2B5EF4-FFF2-40B4-BE49-F238E27FC236}">
                <a16:creationId xmlns:a16="http://schemas.microsoft.com/office/drawing/2014/main" id="{97C566F7-7C3F-4719-AAE0-B82ECE2B599D}"/>
              </a:ext>
            </a:extLst>
          </p:cNvPr>
          <p:cNvSpPr>
            <a:spLocks noGrp="1"/>
          </p:cNvSpPr>
          <p:nvPr>
            <p:ph type="subTitle" idx="1"/>
          </p:nvPr>
        </p:nvSpPr>
        <p:spPr/>
        <p:txBody>
          <a:bodyPr>
            <a:normAutofit/>
          </a:bodyPr>
          <a:lstStyle/>
          <a:p>
            <a:pPr algn="r"/>
            <a:endParaRPr lang="en-IN" dirty="0"/>
          </a:p>
          <a:p>
            <a:endParaRPr lang="en-IN" dirty="0"/>
          </a:p>
        </p:txBody>
      </p:sp>
      <p:sp>
        <p:nvSpPr>
          <p:cNvPr id="4" name="TextBox 3">
            <a:extLst>
              <a:ext uri="{FF2B5EF4-FFF2-40B4-BE49-F238E27FC236}">
                <a16:creationId xmlns:a16="http://schemas.microsoft.com/office/drawing/2014/main" id="{F1E1887A-A2FA-4721-A41E-2954E5731CA1}"/>
              </a:ext>
            </a:extLst>
          </p:cNvPr>
          <p:cNvSpPr txBox="1"/>
          <p:nvPr/>
        </p:nvSpPr>
        <p:spPr>
          <a:xfrm>
            <a:off x="2692398" y="3657597"/>
            <a:ext cx="6708306" cy="738664"/>
          </a:xfrm>
          <a:prstGeom prst="rect">
            <a:avLst/>
          </a:prstGeom>
          <a:noFill/>
        </p:spPr>
        <p:txBody>
          <a:bodyPr wrap="square" rtlCol="0">
            <a:spAutoFit/>
          </a:bodyPr>
          <a:lstStyle/>
          <a:p>
            <a:r>
              <a:rPr lang="en-IN" sz="2100" dirty="0"/>
              <a:t>Identifying Business Improvement opportunities for restaurants using Machine learning in Python</a:t>
            </a:r>
          </a:p>
        </p:txBody>
      </p:sp>
    </p:spTree>
    <p:extLst>
      <p:ext uri="{BB962C8B-B14F-4D97-AF65-F5344CB8AC3E}">
        <p14:creationId xmlns:p14="http://schemas.microsoft.com/office/powerpoint/2010/main" val="2060963685"/>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312DA-3A97-4C1A-8BCB-872FACA52BEA}"/>
              </a:ext>
            </a:extLst>
          </p:cNvPr>
          <p:cNvSpPr>
            <a:spLocks noGrp="1"/>
          </p:cNvSpPr>
          <p:nvPr>
            <p:ph type="title"/>
          </p:nvPr>
        </p:nvSpPr>
        <p:spPr/>
        <p:txBody>
          <a:bodyPr/>
          <a:lstStyle/>
          <a:p>
            <a:r>
              <a:rPr lang="en-IN" dirty="0"/>
              <a:t>Topic Modelling on all the reviews</a:t>
            </a:r>
          </a:p>
        </p:txBody>
      </p:sp>
      <p:pic>
        <p:nvPicPr>
          <p:cNvPr id="3" name="Picture 2">
            <a:extLst>
              <a:ext uri="{FF2B5EF4-FFF2-40B4-BE49-F238E27FC236}">
                <a16:creationId xmlns:a16="http://schemas.microsoft.com/office/drawing/2014/main" id="{DA2D2AA3-6099-4024-80D5-872A255B0881}"/>
              </a:ext>
            </a:extLst>
          </p:cNvPr>
          <p:cNvPicPr>
            <a:picLocks noChangeAspect="1"/>
          </p:cNvPicPr>
          <p:nvPr/>
        </p:nvPicPr>
        <p:blipFill rotWithShape="1">
          <a:blip r:embed="rId2"/>
          <a:srcRect l="13819" t="35458" r="34439" b="44120"/>
          <a:stretch/>
        </p:blipFill>
        <p:spPr>
          <a:xfrm>
            <a:off x="951910" y="2602260"/>
            <a:ext cx="10288180" cy="2284107"/>
          </a:xfrm>
          <a:prstGeom prst="rect">
            <a:avLst/>
          </a:prstGeom>
        </p:spPr>
      </p:pic>
    </p:spTree>
    <p:extLst>
      <p:ext uri="{BB962C8B-B14F-4D97-AF65-F5344CB8AC3E}">
        <p14:creationId xmlns:p14="http://schemas.microsoft.com/office/powerpoint/2010/main" val="2800293116"/>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fontScale="90000"/>
          </a:bodyPr>
          <a:lstStyle/>
          <a:p>
            <a:r>
              <a:rPr lang="en-IN" dirty="0"/>
              <a:t>Aspect oriented Topic Modelling X Dataset</a:t>
            </a:r>
          </a:p>
        </p:txBody>
      </p:sp>
      <p:sp>
        <p:nvSpPr>
          <p:cNvPr id="3" name="Content Placeholder 2">
            <a:extLst>
              <a:ext uri="{FF2B5EF4-FFF2-40B4-BE49-F238E27FC236}">
                <a16:creationId xmlns:a16="http://schemas.microsoft.com/office/drawing/2014/main" id="{4ACC4029-3E4B-4A90-940F-AA30B5308A26}"/>
              </a:ext>
            </a:extLst>
          </p:cNvPr>
          <p:cNvSpPr>
            <a:spLocks noGrp="1"/>
          </p:cNvSpPr>
          <p:nvPr>
            <p:ph idx="1"/>
          </p:nvPr>
        </p:nvSpPr>
        <p:spPr/>
        <p:txBody>
          <a:bodyPr/>
          <a:lstStyle/>
          <a:p>
            <a:r>
              <a:rPr lang="en-IN" dirty="0"/>
              <a:t>Used annotated restaurant reviews dataset as training set to get the aspects. </a:t>
            </a:r>
          </a:p>
          <a:p>
            <a:r>
              <a:rPr lang="en-IN" dirty="0"/>
              <a:t>Focused on Ambience, Service, Food and Price as different aspects in the restaurant reviews</a:t>
            </a:r>
          </a:p>
          <a:p>
            <a:endParaRPr lang="en-IN" dirty="0"/>
          </a:p>
        </p:txBody>
      </p:sp>
      <p:pic>
        <p:nvPicPr>
          <p:cNvPr id="4" name="Picture 3">
            <a:extLst>
              <a:ext uri="{FF2B5EF4-FFF2-40B4-BE49-F238E27FC236}">
                <a16:creationId xmlns:a16="http://schemas.microsoft.com/office/drawing/2014/main" id="{757505E9-5A0F-4F88-86D4-F516190EB5A1}"/>
              </a:ext>
            </a:extLst>
          </p:cNvPr>
          <p:cNvPicPr>
            <a:picLocks noChangeAspect="1"/>
          </p:cNvPicPr>
          <p:nvPr/>
        </p:nvPicPr>
        <p:blipFill rotWithShape="1">
          <a:blip r:embed="rId2"/>
          <a:srcRect l="19551" t="20225" r="20871" b="46517"/>
          <a:stretch/>
        </p:blipFill>
        <p:spPr>
          <a:xfrm>
            <a:off x="2275789" y="3791840"/>
            <a:ext cx="7499807" cy="2354961"/>
          </a:xfrm>
          <a:prstGeom prst="rect">
            <a:avLst/>
          </a:prstGeom>
        </p:spPr>
      </p:pic>
    </p:spTree>
    <p:extLst>
      <p:ext uri="{BB962C8B-B14F-4D97-AF65-F5344CB8AC3E}">
        <p14:creationId xmlns:p14="http://schemas.microsoft.com/office/powerpoint/2010/main" val="2548569189"/>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fontScale="90000"/>
          </a:bodyPr>
          <a:lstStyle/>
          <a:p>
            <a:r>
              <a:rPr lang="en-IN" dirty="0"/>
              <a:t>Aspect oriented Topic Modelling X SVM Model</a:t>
            </a:r>
          </a:p>
        </p:txBody>
      </p:sp>
      <p:sp>
        <p:nvSpPr>
          <p:cNvPr id="3" name="Content Placeholder 2">
            <a:extLst>
              <a:ext uri="{FF2B5EF4-FFF2-40B4-BE49-F238E27FC236}">
                <a16:creationId xmlns:a16="http://schemas.microsoft.com/office/drawing/2014/main" id="{4ACC4029-3E4B-4A90-940F-AA30B5308A26}"/>
              </a:ext>
            </a:extLst>
          </p:cNvPr>
          <p:cNvSpPr>
            <a:spLocks noGrp="1"/>
          </p:cNvSpPr>
          <p:nvPr>
            <p:ph idx="1"/>
          </p:nvPr>
        </p:nvSpPr>
        <p:spPr/>
        <p:txBody>
          <a:bodyPr/>
          <a:lstStyle/>
          <a:p>
            <a:r>
              <a:rPr lang="en-IN" dirty="0"/>
              <a:t>Tried with various models to check which model gives the highest accuracy; OneVsRest, MLKNN, Classifier Chains, Label Powerset and SVM</a:t>
            </a:r>
          </a:p>
          <a:p>
            <a:r>
              <a:rPr lang="en-IN" dirty="0"/>
              <a:t>SVM gave the highest accuracy of 88.22%</a:t>
            </a:r>
          </a:p>
        </p:txBody>
      </p:sp>
      <p:pic>
        <p:nvPicPr>
          <p:cNvPr id="4" name="Picture 3">
            <a:extLst>
              <a:ext uri="{FF2B5EF4-FFF2-40B4-BE49-F238E27FC236}">
                <a16:creationId xmlns:a16="http://schemas.microsoft.com/office/drawing/2014/main" id="{51118D86-F137-4F66-A3EA-C2BD1130D43E}"/>
              </a:ext>
            </a:extLst>
          </p:cNvPr>
          <p:cNvPicPr>
            <a:picLocks noChangeAspect="1"/>
          </p:cNvPicPr>
          <p:nvPr/>
        </p:nvPicPr>
        <p:blipFill rotWithShape="1">
          <a:blip r:embed="rId2"/>
          <a:srcRect l="26620" t="48091" r="22978" b="19850"/>
          <a:stretch/>
        </p:blipFill>
        <p:spPr>
          <a:xfrm>
            <a:off x="1518090" y="3886708"/>
            <a:ext cx="6485267" cy="2320371"/>
          </a:xfrm>
          <a:prstGeom prst="rect">
            <a:avLst/>
          </a:prstGeom>
        </p:spPr>
      </p:pic>
    </p:spTree>
    <p:extLst>
      <p:ext uri="{BB962C8B-B14F-4D97-AF65-F5344CB8AC3E}">
        <p14:creationId xmlns:p14="http://schemas.microsoft.com/office/powerpoint/2010/main" val="224490228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fontScale="90000"/>
          </a:bodyPr>
          <a:lstStyle/>
          <a:p>
            <a:r>
              <a:rPr lang="en-IN" dirty="0"/>
              <a:t>Aspect oriented Topic Modelling X Visualising the result</a:t>
            </a:r>
          </a:p>
        </p:txBody>
      </p:sp>
      <p:sp>
        <p:nvSpPr>
          <p:cNvPr id="3" name="Content Placeholder 2">
            <a:extLst>
              <a:ext uri="{FF2B5EF4-FFF2-40B4-BE49-F238E27FC236}">
                <a16:creationId xmlns:a16="http://schemas.microsoft.com/office/drawing/2014/main" id="{4ACC4029-3E4B-4A90-940F-AA30B5308A26}"/>
              </a:ext>
            </a:extLst>
          </p:cNvPr>
          <p:cNvSpPr>
            <a:spLocks noGrp="1"/>
          </p:cNvSpPr>
          <p:nvPr>
            <p:ph idx="1"/>
          </p:nvPr>
        </p:nvSpPr>
        <p:spPr/>
        <p:txBody>
          <a:bodyPr/>
          <a:lstStyle/>
          <a:p>
            <a:r>
              <a:rPr lang="en-IN" dirty="0"/>
              <a:t>Example restaurant: Chipotle Mexican Grill</a:t>
            </a:r>
          </a:p>
        </p:txBody>
      </p:sp>
      <p:pic>
        <p:nvPicPr>
          <p:cNvPr id="4" name="Picture 3">
            <a:extLst>
              <a:ext uri="{FF2B5EF4-FFF2-40B4-BE49-F238E27FC236}">
                <a16:creationId xmlns:a16="http://schemas.microsoft.com/office/drawing/2014/main" id="{978EE888-BC54-46BF-A2EB-A92FCD306551}"/>
              </a:ext>
            </a:extLst>
          </p:cNvPr>
          <p:cNvPicPr>
            <a:picLocks noChangeAspect="1"/>
          </p:cNvPicPr>
          <p:nvPr/>
        </p:nvPicPr>
        <p:blipFill rotWithShape="1">
          <a:blip r:embed="rId2"/>
          <a:srcRect l="26966" t="42696" r="51461" b="29588"/>
          <a:stretch/>
        </p:blipFill>
        <p:spPr>
          <a:xfrm>
            <a:off x="1188154" y="2995922"/>
            <a:ext cx="4298246" cy="3106153"/>
          </a:xfrm>
          <a:prstGeom prst="rect">
            <a:avLst/>
          </a:prstGeom>
        </p:spPr>
      </p:pic>
      <p:pic>
        <p:nvPicPr>
          <p:cNvPr id="5" name="Picture 4">
            <a:extLst>
              <a:ext uri="{FF2B5EF4-FFF2-40B4-BE49-F238E27FC236}">
                <a16:creationId xmlns:a16="http://schemas.microsoft.com/office/drawing/2014/main" id="{A95F9AF3-8D9E-456D-9081-0157A6D69F1A}"/>
              </a:ext>
            </a:extLst>
          </p:cNvPr>
          <p:cNvPicPr>
            <a:picLocks noChangeAspect="1"/>
          </p:cNvPicPr>
          <p:nvPr/>
        </p:nvPicPr>
        <p:blipFill rotWithShape="1">
          <a:blip r:embed="rId3"/>
          <a:srcRect l="27641" t="41348" r="49101" b="45768"/>
          <a:stretch/>
        </p:blipFill>
        <p:spPr>
          <a:xfrm>
            <a:off x="5973523" y="3514396"/>
            <a:ext cx="5341601" cy="1664415"/>
          </a:xfrm>
          <a:prstGeom prst="rect">
            <a:avLst/>
          </a:prstGeom>
        </p:spPr>
      </p:pic>
    </p:spTree>
    <p:extLst>
      <p:ext uri="{BB962C8B-B14F-4D97-AF65-F5344CB8AC3E}">
        <p14:creationId xmlns:p14="http://schemas.microsoft.com/office/powerpoint/2010/main" val="3399016729"/>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fontScale="90000"/>
          </a:bodyPr>
          <a:lstStyle/>
          <a:p>
            <a:r>
              <a:rPr lang="en-IN" dirty="0"/>
              <a:t>Aspect oriented Topic Modelling X Visualising the result</a:t>
            </a:r>
          </a:p>
        </p:txBody>
      </p:sp>
      <p:pic>
        <p:nvPicPr>
          <p:cNvPr id="4" name="Picture 3">
            <a:extLst>
              <a:ext uri="{FF2B5EF4-FFF2-40B4-BE49-F238E27FC236}">
                <a16:creationId xmlns:a16="http://schemas.microsoft.com/office/drawing/2014/main" id="{CC101ED8-011E-4F72-9821-092B8238F2C7}"/>
              </a:ext>
            </a:extLst>
          </p:cNvPr>
          <p:cNvPicPr>
            <a:picLocks noChangeAspect="1"/>
          </p:cNvPicPr>
          <p:nvPr/>
        </p:nvPicPr>
        <p:blipFill rotWithShape="1">
          <a:blip r:embed="rId2"/>
          <a:srcRect l="27303" t="38202" r="49185" b="33483"/>
          <a:stretch/>
        </p:blipFill>
        <p:spPr>
          <a:xfrm>
            <a:off x="690504" y="2520025"/>
            <a:ext cx="5260011" cy="3563233"/>
          </a:xfrm>
          <a:prstGeom prst="rect">
            <a:avLst/>
          </a:prstGeom>
        </p:spPr>
      </p:pic>
      <p:pic>
        <p:nvPicPr>
          <p:cNvPr id="5" name="Picture 4">
            <a:extLst>
              <a:ext uri="{FF2B5EF4-FFF2-40B4-BE49-F238E27FC236}">
                <a16:creationId xmlns:a16="http://schemas.microsoft.com/office/drawing/2014/main" id="{EDBA171C-AC38-4607-ABC6-BA3357DA9A2C}"/>
              </a:ext>
            </a:extLst>
          </p:cNvPr>
          <p:cNvPicPr>
            <a:picLocks noChangeAspect="1"/>
          </p:cNvPicPr>
          <p:nvPr/>
        </p:nvPicPr>
        <p:blipFill rotWithShape="1">
          <a:blip r:embed="rId3"/>
          <a:srcRect l="27219" t="35805" r="45815" b="35580"/>
          <a:stretch/>
        </p:blipFill>
        <p:spPr>
          <a:xfrm>
            <a:off x="6096000" y="2520025"/>
            <a:ext cx="5413092" cy="3563233"/>
          </a:xfrm>
          <a:prstGeom prst="rect">
            <a:avLst/>
          </a:prstGeom>
        </p:spPr>
      </p:pic>
    </p:spTree>
    <p:extLst>
      <p:ext uri="{BB962C8B-B14F-4D97-AF65-F5344CB8AC3E}">
        <p14:creationId xmlns:p14="http://schemas.microsoft.com/office/powerpoint/2010/main" val="1107081876"/>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F597C-E6C1-4306-93C4-F350E9B3FD0E}"/>
              </a:ext>
            </a:extLst>
          </p:cNvPr>
          <p:cNvSpPr>
            <a:spLocks noGrp="1"/>
          </p:cNvSpPr>
          <p:nvPr>
            <p:ph type="title"/>
          </p:nvPr>
        </p:nvSpPr>
        <p:spPr/>
        <p:txBody>
          <a:bodyPr>
            <a:normAutofit fontScale="90000"/>
          </a:bodyPr>
          <a:lstStyle/>
          <a:p>
            <a:r>
              <a:rPr lang="en-IN" dirty="0"/>
              <a:t>Aspect oriented Topic Modelling X Conclusion</a:t>
            </a:r>
          </a:p>
        </p:txBody>
      </p:sp>
      <p:sp>
        <p:nvSpPr>
          <p:cNvPr id="3" name="Content Placeholder 2">
            <a:extLst>
              <a:ext uri="{FF2B5EF4-FFF2-40B4-BE49-F238E27FC236}">
                <a16:creationId xmlns:a16="http://schemas.microsoft.com/office/drawing/2014/main" id="{BF6EE82A-642F-4979-A242-4E4FB467875B}"/>
              </a:ext>
            </a:extLst>
          </p:cNvPr>
          <p:cNvSpPr>
            <a:spLocks noGrp="1"/>
          </p:cNvSpPr>
          <p:nvPr>
            <p:ph idx="1"/>
          </p:nvPr>
        </p:nvSpPr>
        <p:spPr/>
        <p:txBody>
          <a:bodyPr/>
          <a:lstStyle/>
          <a:p>
            <a:r>
              <a:rPr lang="en-IN" dirty="0"/>
              <a:t>Performed Topic Modelling using LDA on reviews of the restaurants and found the topic words that people are using the most by visualising the results</a:t>
            </a:r>
          </a:p>
          <a:p>
            <a:r>
              <a:rPr lang="en-IN" dirty="0"/>
              <a:t>Extracted positive and negative sentiments for various restaurant businesses and divided them according to aspects of the restaurants. This can better help the restaurant business to identify the areas in which they can improve</a:t>
            </a:r>
          </a:p>
        </p:txBody>
      </p:sp>
    </p:spTree>
    <p:extLst>
      <p:ext uri="{BB962C8B-B14F-4D97-AF65-F5344CB8AC3E}">
        <p14:creationId xmlns:p14="http://schemas.microsoft.com/office/powerpoint/2010/main" val="393295263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4A8F85-9F3D-4943-BE60-F869CBD24169}"/>
              </a:ext>
            </a:extLst>
          </p:cNvPr>
          <p:cNvSpPr>
            <a:spLocks noGrp="1"/>
          </p:cNvSpPr>
          <p:nvPr>
            <p:ph type="ctrTitle"/>
          </p:nvPr>
        </p:nvSpPr>
        <p:spPr/>
        <p:txBody>
          <a:bodyPr/>
          <a:lstStyle/>
          <a:p>
            <a:r>
              <a:rPr lang="en-IN" dirty="0"/>
              <a:t>Thank You!</a:t>
            </a:r>
          </a:p>
        </p:txBody>
      </p:sp>
    </p:spTree>
    <p:extLst>
      <p:ext uri="{BB962C8B-B14F-4D97-AF65-F5344CB8AC3E}">
        <p14:creationId xmlns:p14="http://schemas.microsoft.com/office/powerpoint/2010/main" val="327499777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lstStyle/>
          <a:p>
            <a:r>
              <a:rPr lang="en-IN" sz="4000" dirty="0"/>
              <a:t>Introduction</a:t>
            </a:r>
            <a:r>
              <a:rPr lang="en-IN" dirty="0"/>
              <a:t> X Background</a:t>
            </a:r>
          </a:p>
        </p:txBody>
      </p:sp>
      <p:pic>
        <p:nvPicPr>
          <p:cNvPr id="4" name="Content Placeholder 3">
            <a:extLst>
              <a:ext uri="{FF2B5EF4-FFF2-40B4-BE49-F238E27FC236}">
                <a16:creationId xmlns:a16="http://schemas.microsoft.com/office/drawing/2014/main" id="{F4877D4D-781A-45B6-84CD-620A1C09088E}"/>
              </a:ext>
            </a:extLst>
          </p:cNvPr>
          <p:cNvPicPr>
            <a:picLocks noGrp="1" noChangeAspect="1"/>
          </p:cNvPicPr>
          <p:nvPr>
            <p:ph idx="1"/>
          </p:nvPr>
        </p:nvPicPr>
        <p:blipFill>
          <a:blip r:embed="rId2"/>
          <a:stretch>
            <a:fillRect/>
          </a:stretch>
        </p:blipFill>
        <p:spPr>
          <a:xfrm>
            <a:off x="5880551" y="2557465"/>
            <a:ext cx="4897567" cy="2754882"/>
          </a:xfrm>
          <a:prstGeom prst="rect">
            <a:avLst/>
          </a:prstGeom>
        </p:spPr>
      </p:pic>
      <p:pic>
        <p:nvPicPr>
          <p:cNvPr id="5" name="Picture 4">
            <a:extLst>
              <a:ext uri="{FF2B5EF4-FFF2-40B4-BE49-F238E27FC236}">
                <a16:creationId xmlns:a16="http://schemas.microsoft.com/office/drawing/2014/main" id="{3761D8AC-97FE-4973-8D53-DE9FABA5489E}"/>
              </a:ext>
            </a:extLst>
          </p:cNvPr>
          <p:cNvPicPr>
            <a:picLocks noChangeAspect="1"/>
          </p:cNvPicPr>
          <p:nvPr/>
        </p:nvPicPr>
        <p:blipFill>
          <a:blip r:embed="rId3"/>
          <a:stretch>
            <a:fillRect/>
          </a:stretch>
        </p:blipFill>
        <p:spPr>
          <a:xfrm>
            <a:off x="1413882" y="2557463"/>
            <a:ext cx="4352302" cy="2754881"/>
          </a:xfrm>
          <a:prstGeom prst="rect">
            <a:avLst/>
          </a:prstGeom>
        </p:spPr>
      </p:pic>
    </p:spTree>
    <p:extLst>
      <p:ext uri="{BB962C8B-B14F-4D97-AF65-F5344CB8AC3E}">
        <p14:creationId xmlns:p14="http://schemas.microsoft.com/office/powerpoint/2010/main" val="78110401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lstStyle/>
          <a:p>
            <a:r>
              <a:rPr lang="en-IN" dirty="0"/>
              <a:t>Introduction X Inspiration</a:t>
            </a:r>
          </a:p>
        </p:txBody>
      </p:sp>
      <p:sp>
        <p:nvSpPr>
          <p:cNvPr id="6" name="Content Placeholder 5">
            <a:extLst>
              <a:ext uri="{FF2B5EF4-FFF2-40B4-BE49-F238E27FC236}">
                <a16:creationId xmlns:a16="http://schemas.microsoft.com/office/drawing/2014/main" id="{16E1FD09-F59D-4D65-AEB7-E2F7216685D1}"/>
              </a:ext>
            </a:extLst>
          </p:cNvPr>
          <p:cNvSpPr>
            <a:spLocks noGrp="1"/>
          </p:cNvSpPr>
          <p:nvPr>
            <p:ph sz="half" idx="2"/>
          </p:nvPr>
        </p:nvSpPr>
        <p:spPr>
          <a:xfrm>
            <a:off x="3423313" y="2565740"/>
            <a:ext cx="4718304" cy="3310128"/>
          </a:xfrm>
        </p:spPr>
        <p:txBody>
          <a:bodyPr>
            <a:normAutofit fontScale="92500" lnSpcReduction="20000"/>
          </a:bodyPr>
          <a:lstStyle/>
          <a:p>
            <a:r>
              <a:rPr lang="en-IN" dirty="0">
                <a:solidFill>
                  <a:schemeClr val="tx1"/>
                </a:solidFill>
              </a:rPr>
              <a:t>Example Review: </a:t>
            </a:r>
          </a:p>
          <a:p>
            <a:pPr lvl="1"/>
            <a:r>
              <a:rPr lang="en-IN" dirty="0">
                <a:solidFill>
                  <a:schemeClr val="tx1"/>
                </a:solidFill>
              </a:rPr>
              <a:t>“We were hoping for a quick breakfast. We were</a:t>
            </a:r>
            <a:r>
              <a:rPr lang="en-IN" b="1" dirty="0">
                <a:solidFill>
                  <a:schemeClr val="tx1"/>
                </a:solidFill>
              </a:rPr>
              <a:t> </a:t>
            </a:r>
            <a:r>
              <a:rPr lang="en-IN" b="1" dirty="0">
                <a:solidFill>
                  <a:srgbClr val="FF0000"/>
                </a:solidFill>
              </a:rPr>
              <a:t>immediately seated</a:t>
            </a:r>
            <a:r>
              <a:rPr lang="en-IN" dirty="0">
                <a:solidFill>
                  <a:schemeClr val="tx1"/>
                </a:solidFill>
              </a:rPr>
              <a:t>, which was probably the highlight of our </a:t>
            </a:r>
            <a:r>
              <a:rPr lang="en-IN" b="1" dirty="0">
                <a:solidFill>
                  <a:srgbClr val="FF0000"/>
                </a:solidFill>
              </a:rPr>
              <a:t>meal</a:t>
            </a:r>
            <a:r>
              <a:rPr lang="en-IN" dirty="0">
                <a:solidFill>
                  <a:schemeClr val="tx1"/>
                </a:solidFill>
              </a:rPr>
              <a:t>.</a:t>
            </a:r>
            <a:br>
              <a:rPr lang="en-IN" dirty="0">
                <a:solidFill>
                  <a:schemeClr val="tx1"/>
                </a:solidFill>
              </a:rPr>
            </a:br>
            <a:r>
              <a:rPr lang="en-IN" dirty="0">
                <a:solidFill>
                  <a:schemeClr val="tx1"/>
                </a:solidFill>
              </a:rPr>
              <a:t>It took about </a:t>
            </a:r>
            <a:r>
              <a:rPr lang="en-IN" b="1" dirty="0">
                <a:solidFill>
                  <a:srgbClr val="FF0000"/>
                </a:solidFill>
              </a:rPr>
              <a:t>15 min </a:t>
            </a:r>
            <a:r>
              <a:rPr lang="en-IN" dirty="0">
                <a:solidFill>
                  <a:schemeClr val="tx1"/>
                </a:solidFill>
              </a:rPr>
              <a:t>to get a </a:t>
            </a:r>
            <a:r>
              <a:rPr lang="en-IN" b="1" dirty="0">
                <a:solidFill>
                  <a:srgbClr val="FF0000"/>
                </a:solidFill>
              </a:rPr>
              <a:t>coffee</a:t>
            </a:r>
            <a:r>
              <a:rPr lang="en-IN" dirty="0">
                <a:solidFill>
                  <a:schemeClr val="tx1"/>
                </a:solidFill>
              </a:rPr>
              <a:t> and another </a:t>
            </a:r>
            <a:r>
              <a:rPr lang="en-IN" b="1" dirty="0">
                <a:solidFill>
                  <a:srgbClr val="FF0000"/>
                </a:solidFill>
              </a:rPr>
              <a:t>15 min </a:t>
            </a:r>
            <a:r>
              <a:rPr lang="en-IN" dirty="0">
                <a:solidFill>
                  <a:schemeClr val="tx1"/>
                </a:solidFill>
              </a:rPr>
              <a:t>before anyone came to ask for </a:t>
            </a:r>
            <a:r>
              <a:rPr lang="en-IN" dirty="0">
                <a:solidFill>
                  <a:srgbClr val="FF0000"/>
                </a:solidFill>
              </a:rPr>
              <a:t>our </a:t>
            </a:r>
            <a:r>
              <a:rPr lang="en-IN" b="1" dirty="0">
                <a:solidFill>
                  <a:srgbClr val="FF0000"/>
                </a:solidFill>
              </a:rPr>
              <a:t>order</a:t>
            </a:r>
            <a:r>
              <a:rPr lang="en-IN" dirty="0">
                <a:solidFill>
                  <a:schemeClr val="tx1"/>
                </a:solidFill>
              </a:rPr>
              <a:t>. When our food finally came, nearly all of our food was </a:t>
            </a:r>
            <a:r>
              <a:rPr lang="en-IN" b="1" dirty="0">
                <a:solidFill>
                  <a:srgbClr val="FF0000"/>
                </a:solidFill>
              </a:rPr>
              <a:t>undercooked</a:t>
            </a:r>
            <a:r>
              <a:rPr lang="en-IN" dirty="0">
                <a:solidFill>
                  <a:srgbClr val="FF0000"/>
                </a:solidFill>
              </a:rPr>
              <a:t>; </a:t>
            </a:r>
            <a:r>
              <a:rPr lang="en-IN" b="1" dirty="0">
                <a:solidFill>
                  <a:srgbClr val="FF0000"/>
                </a:solidFill>
              </a:rPr>
              <a:t>half cooked eggs</a:t>
            </a:r>
            <a:r>
              <a:rPr lang="en-IN" dirty="0">
                <a:solidFill>
                  <a:srgbClr val="FF0000"/>
                </a:solidFill>
              </a:rPr>
              <a:t>, </a:t>
            </a:r>
            <a:r>
              <a:rPr lang="en-IN" b="1" dirty="0">
                <a:solidFill>
                  <a:srgbClr val="FF0000"/>
                </a:solidFill>
              </a:rPr>
              <a:t>partially cooked ham </a:t>
            </a:r>
            <a:r>
              <a:rPr lang="en-IN" dirty="0">
                <a:solidFill>
                  <a:schemeClr val="tx1"/>
                </a:solidFill>
              </a:rPr>
              <a:t>and</a:t>
            </a:r>
            <a:r>
              <a:rPr lang="en-IN" b="1" dirty="0">
                <a:solidFill>
                  <a:schemeClr val="tx1"/>
                </a:solidFill>
              </a:rPr>
              <a:t> </a:t>
            </a:r>
            <a:r>
              <a:rPr lang="en-IN" b="1" dirty="0">
                <a:solidFill>
                  <a:srgbClr val="FF0000"/>
                </a:solidFill>
              </a:rPr>
              <a:t>black bacon, overcooked bacon</a:t>
            </a:r>
            <a:r>
              <a:rPr lang="en-IN" dirty="0">
                <a:solidFill>
                  <a:schemeClr val="tx1"/>
                </a:solidFill>
              </a:rPr>
              <a:t>.”</a:t>
            </a:r>
            <a:br>
              <a:rPr lang="en-IN" dirty="0">
                <a:solidFill>
                  <a:schemeClr val="tx1"/>
                </a:solidFill>
              </a:rPr>
            </a:br>
            <a:endParaRPr lang="en-IN" dirty="0">
              <a:solidFill>
                <a:schemeClr val="tx1"/>
              </a:solidFill>
            </a:endParaRPr>
          </a:p>
        </p:txBody>
      </p:sp>
    </p:spTree>
    <p:extLst>
      <p:ext uri="{BB962C8B-B14F-4D97-AF65-F5344CB8AC3E}">
        <p14:creationId xmlns:p14="http://schemas.microsoft.com/office/powerpoint/2010/main" val="5634699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lstStyle/>
          <a:p>
            <a:r>
              <a:rPr lang="en-IN" dirty="0"/>
              <a:t>Introduction X Objective</a:t>
            </a:r>
          </a:p>
        </p:txBody>
      </p:sp>
      <p:sp>
        <p:nvSpPr>
          <p:cNvPr id="3" name="Content Placeholder 2">
            <a:extLst>
              <a:ext uri="{FF2B5EF4-FFF2-40B4-BE49-F238E27FC236}">
                <a16:creationId xmlns:a16="http://schemas.microsoft.com/office/drawing/2014/main" id="{4ACC4029-3E4B-4A90-940F-AA30B5308A26}"/>
              </a:ext>
            </a:extLst>
          </p:cNvPr>
          <p:cNvSpPr>
            <a:spLocks noGrp="1"/>
          </p:cNvSpPr>
          <p:nvPr>
            <p:ph idx="1"/>
          </p:nvPr>
        </p:nvSpPr>
        <p:spPr/>
        <p:txBody>
          <a:bodyPr>
            <a:normAutofit/>
          </a:bodyPr>
          <a:lstStyle/>
          <a:p>
            <a:r>
              <a:rPr lang="en-IN" dirty="0"/>
              <a:t>Identify sentiments of people for restaurants through performing topic modelling analysis on the reviews</a:t>
            </a:r>
          </a:p>
          <a:p>
            <a:r>
              <a:rPr lang="en-IN" dirty="0"/>
              <a:t>Extract positive and negative sentiments of restaurant businesses by segregating them according to various aspects of the restaurants. (like ambience, quality of service etc.) </a:t>
            </a:r>
          </a:p>
          <a:p>
            <a:endParaRPr lang="en-IN" dirty="0"/>
          </a:p>
        </p:txBody>
      </p:sp>
    </p:spTree>
    <p:extLst>
      <p:ext uri="{BB962C8B-B14F-4D97-AF65-F5344CB8AC3E}">
        <p14:creationId xmlns:p14="http://schemas.microsoft.com/office/powerpoint/2010/main" val="1875698040"/>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a:bodyPr>
          <a:lstStyle/>
          <a:p>
            <a:r>
              <a:rPr lang="en-IN" sz="4000" dirty="0"/>
              <a:t>Exploratory Analysis</a:t>
            </a:r>
          </a:p>
        </p:txBody>
      </p:sp>
      <p:pic>
        <p:nvPicPr>
          <p:cNvPr id="5" name="Content Placeholder 4">
            <a:extLst>
              <a:ext uri="{FF2B5EF4-FFF2-40B4-BE49-F238E27FC236}">
                <a16:creationId xmlns:a16="http://schemas.microsoft.com/office/drawing/2014/main" id="{DB9C2740-6261-47D6-A273-182717BE6ED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95402" y="2481201"/>
            <a:ext cx="4769489" cy="2992094"/>
          </a:xfrm>
        </p:spPr>
      </p:pic>
      <p:pic>
        <p:nvPicPr>
          <p:cNvPr id="9" name="Picture 8">
            <a:extLst>
              <a:ext uri="{FF2B5EF4-FFF2-40B4-BE49-F238E27FC236}">
                <a16:creationId xmlns:a16="http://schemas.microsoft.com/office/drawing/2014/main" id="{F8A5D1CB-95BA-4262-96A4-8688B15E21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98366" y="2462558"/>
            <a:ext cx="2896083" cy="3010737"/>
          </a:xfrm>
          <a:prstGeom prst="rect">
            <a:avLst/>
          </a:prstGeom>
        </p:spPr>
      </p:pic>
    </p:spTree>
    <p:extLst>
      <p:ext uri="{BB962C8B-B14F-4D97-AF65-F5344CB8AC3E}">
        <p14:creationId xmlns:p14="http://schemas.microsoft.com/office/powerpoint/2010/main" val="3856012706"/>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normAutofit/>
          </a:bodyPr>
          <a:lstStyle/>
          <a:p>
            <a:r>
              <a:rPr lang="en-IN" sz="4000" dirty="0"/>
              <a:t>Exploratory Analysis (continued)</a:t>
            </a:r>
          </a:p>
        </p:txBody>
      </p:sp>
      <p:pic>
        <p:nvPicPr>
          <p:cNvPr id="5" name="Content Placeholder 4">
            <a:extLst>
              <a:ext uri="{FF2B5EF4-FFF2-40B4-BE49-F238E27FC236}">
                <a16:creationId xmlns:a16="http://schemas.microsoft.com/office/drawing/2014/main" id="{33B70CFA-235F-4B7B-8F43-0507372CF0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9470" y="2513125"/>
            <a:ext cx="3650237" cy="2042767"/>
          </a:xfrm>
        </p:spPr>
      </p:pic>
      <p:pic>
        <p:nvPicPr>
          <p:cNvPr id="6" name="Picture 5">
            <a:extLst>
              <a:ext uri="{FF2B5EF4-FFF2-40B4-BE49-F238E27FC236}">
                <a16:creationId xmlns:a16="http://schemas.microsoft.com/office/drawing/2014/main" id="{C654E3C9-D8A7-4CA0-AB2C-D98D4CFB9999}"/>
              </a:ext>
            </a:extLst>
          </p:cNvPr>
          <p:cNvPicPr>
            <a:picLocks noChangeAspect="1"/>
          </p:cNvPicPr>
          <p:nvPr/>
        </p:nvPicPr>
        <p:blipFill rotWithShape="1">
          <a:blip r:embed="rId3"/>
          <a:srcRect l="24017" t="31910" r="30561" b="21648"/>
          <a:stretch/>
        </p:blipFill>
        <p:spPr>
          <a:xfrm>
            <a:off x="6199718" y="2513126"/>
            <a:ext cx="4122633" cy="2048210"/>
          </a:xfrm>
          <a:prstGeom prst="rect">
            <a:avLst/>
          </a:prstGeom>
        </p:spPr>
      </p:pic>
      <p:pic>
        <p:nvPicPr>
          <p:cNvPr id="7" name="Picture 6">
            <a:extLst>
              <a:ext uri="{FF2B5EF4-FFF2-40B4-BE49-F238E27FC236}">
                <a16:creationId xmlns:a16="http://schemas.microsoft.com/office/drawing/2014/main" id="{101850EF-9EDC-4420-B318-8390EF6A1FD3}"/>
              </a:ext>
            </a:extLst>
          </p:cNvPr>
          <p:cNvPicPr>
            <a:picLocks noChangeAspect="1"/>
          </p:cNvPicPr>
          <p:nvPr/>
        </p:nvPicPr>
        <p:blipFill rotWithShape="1">
          <a:blip r:embed="rId4"/>
          <a:srcRect l="24186" t="48540" r="30225" b="22547"/>
          <a:stretch/>
        </p:blipFill>
        <p:spPr>
          <a:xfrm>
            <a:off x="3074201" y="4572002"/>
            <a:ext cx="5558319" cy="1611982"/>
          </a:xfrm>
          <a:prstGeom prst="rect">
            <a:avLst/>
          </a:prstGeom>
        </p:spPr>
      </p:pic>
    </p:spTree>
    <p:extLst>
      <p:ext uri="{BB962C8B-B14F-4D97-AF65-F5344CB8AC3E}">
        <p14:creationId xmlns:p14="http://schemas.microsoft.com/office/powerpoint/2010/main" val="2974482457"/>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lstStyle/>
          <a:p>
            <a:r>
              <a:rPr lang="en-IN" dirty="0"/>
              <a:t>Visualisation of topics</a:t>
            </a:r>
          </a:p>
        </p:txBody>
      </p:sp>
      <p:sp>
        <p:nvSpPr>
          <p:cNvPr id="3" name="Content Placeholder 2">
            <a:extLst>
              <a:ext uri="{FF2B5EF4-FFF2-40B4-BE49-F238E27FC236}">
                <a16:creationId xmlns:a16="http://schemas.microsoft.com/office/drawing/2014/main" id="{4ACC4029-3E4B-4A90-940F-AA30B5308A26}"/>
              </a:ext>
            </a:extLst>
          </p:cNvPr>
          <p:cNvSpPr>
            <a:spLocks noGrp="1"/>
          </p:cNvSpPr>
          <p:nvPr>
            <p:ph idx="1"/>
          </p:nvPr>
        </p:nvSpPr>
        <p:spPr/>
        <p:txBody>
          <a:bodyPr/>
          <a:lstStyle/>
          <a:p>
            <a:r>
              <a:rPr lang="en-IN" dirty="0"/>
              <a:t>Example restaurant: Chipotle Mexican Grill</a:t>
            </a:r>
          </a:p>
          <a:p>
            <a:endParaRPr lang="en-IN" dirty="0"/>
          </a:p>
          <a:p>
            <a:endParaRPr lang="en-IN" dirty="0"/>
          </a:p>
        </p:txBody>
      </p:sp>
      <p:pic>
        <p:nvPicPr>
          <p:cNvPr id="4" name="Picture 3">
            <a:extLst>
              <a:ext uri="{FF2B5EF4-FFF2-40B4-BE49-F238E27FC236}">
                <a16:creationId xmlns:a16="http://schemas.microsoft.com/office/drawing/2014/main" id="{E0C0CF09-C409-40C0-8E2A-AC90CDECD729}"/>
              </a:ext>
            </a:extLst>
          </p:cNvPr>
          <p:cNvPicPr>
            <a:picLocks noChangeAspect="1"/>
          </p:cNvPicPr>
          <p:nvPr/>
        </p:nvPicPr>
        <p:blipFill rotWithShape="1">
          <a:blip r:embed="rId2"/>
          <a:srcRect l="17570" t="29935" r="33764" b="6602"/>
          <a:stretch/>
        </p:blipFill>
        <p:spPr>
          <a:xfrm>
            <a:off x="1527142" y="2961092"/>
            <a:ext cx="4395055" cy="3223965"/>
          </a:xfrm>
          <a:prstGeom prst="rect">
            <a:avLst/>
          </a:prstGeom>
        </p:spPr>
      </p:pic>
      <p:pic>
        <p:nvPicPr>
          <p:cNvPr id="5" name="Picture 4">
            <a:extLst>
              <a:ext uri="{FF2B5EF4-FFF2-40B4-BE49-F238E27FC236}">
                <a16:creationId xmlns:a16="http://schemas.microsoft.com/office/drawing/2014/main" id="{1C36220E-0F73-4536-B221-8308C2B1D432}"/>
              </a:ext>
            </a:extLst>
          </p:cNvPr>
          <p:cNvPicPr>
            <a:picLocks noChangeAspect="1"/>
          </p:cNvPicPr>
          <p:nvPr/>
        </p:nvPicPr>
        <p:blipFill rotWithShape="1">
          <a:blip r:embed="rId3"/>
          <a:srcRect l="18624" t="31760" r="60730" b="13708"/>
          <a:stretch/>
        </p:blipFill>
        <p:spPr>
          <a:xfrm>
            <a:off x="7150813" y="2508605"/>
            <a:ext cx="2517168" cy="3739794"/>
          </a:xfrm>
          <a:prstGeom prst="rect">
            <a:avLst/>
          </a:prstGeom>
        </p:spPr>
      </p:pic>
    </p:spTree>
    <p:extLst>
      <p:ext uri="{BB962C8B-B14F-4D97-AF65-F5344CB8AC3E}">
        <p14:creationId xmlns:p14="http://schemas.microsoft.com/office/powerpoint/2010/main" val="308165386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98F36-2F7C-491F-8CFF-58958119D24C}"/>
              </a:ext>
            </a:extLst>
          </p:cNvPr>
          <p:cNvSpPr>
            <a:spLocks noGrp="1"/>
          </p:cNvSpPr>
          <p:nvPr>
            <p:ph type="title"/>
          </p:nvPr>
        </p:nvSpPr>
        <p:spPr/>
        <p:txBody>
          <a:bodyPr/>
          <a:lstStyle/>
          <a:p>
            <a:r>
              <a:rPr lang="en-IN" dirty="0"/>
              <a:t>Visualisation of topics X continued</a:t>
            </a:r>
          </a:p>
        </p:txBody>
      </p:sp>
      <p:pic>
        <p:nvPicPr>
          <p:cNvPr id="4" name="Picture 3">
            <a:extLst>
              <a:ext uri="{FF2B5EF4-FFF2-40B4-BE49-F238E27FC236}">
                <a16:creationId xmlns:a16="http://schemas.microsoft.com/office/drawing/2014/main" id="{08A44550-714B-435C-8A70-1A7C5EAE1C04}"/>
              </a:ext>
            </a:extLst>
          </p:cNvPr>
          <p:cNvPicPr>
            <a:picLocks noChangeAspect="1"/>
          </p:cNvPicPr>
          <p:nvPr/>
        </p:nvPicPr>
        <p:blipFill rotWithShape="1">
          <a:blip r:embed="rId2"/>
          <a:srcRect l="17562" t="23071" r="15393" b="6602"/>
          <a:stretch/>
        </p:blipFill>
        <p:spPr>
          <a:xfrm>
            <a:off x="2933440" y="2524411"/>
            <a:ext cx="5993744" cy="3536566"/>
          </a:xfrm>
          <a:prstGeom prst="rect">
            <a:avLst/>
          </a:prstGeom>
        </p:spPr>
      </p:pic>
    </p:spTree>
    <p:extLst>
      <p:ext uri="{BB962C8B-B14F-4D97-AF65-F5344CB8AC3E}">
        <p14:creationId xmlns:p14="http://schemas.microsoft.com/office/powerpoint/2010/main" val="295264502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312DA-3A97-4C1A-8BCB-872FACA52BEA}"/>
              </a:ext>
            </a:extLst>
          </p:cNvPr>
          <p:cNvSpPr>
            <a:spLocks noGrp="1"/>
          </p:cNvSpPr>
          <p:nvPr>
            <p:ph type="title"/>
          </p:nvPr>
        </p:nvSpPr>
        <p:spPr/>
        <p:txBody>
          <a:bodyPr/>
          <a:lstStyle/>
          <a:p>
            <a:r>
              <a:rPr lang="en-IN" dirty="0"/>
              <a:t>Topic Modelling on all the reviews</a:t>
            </a:r>
          </a:p>
        </p:txBody>
      </p:sp>
      <p:pic>
        <p:nvPicPr>
          <p:cNvPr id="4" name="Picture 3">
            <a:extLst>
              <a:ext uri="{FF2B5EF4-FFF2-40B4-BE49-F238E27FC236}">
                <a16:creationId xmlns:a16="http://schemas.microsoft.com/office/drawing/2014/main" id="{21852DC7-7CCF-44B8-A127-C97E12DBA3B8}"/>
              </a:ext>
            </a:extLst>
          </p:cNvPr>
          <p:cNvPicPr>
            <a:picLocks noChangeAspect="1"/>
          </p:cNvPicPr>
          <p:nvPr/>
        </p:nvPicPr>
        <p:blipFill rotWithShape="1">
          <a:blip r:embed="rId2"/>
          <a:srcRect l="13905" t="41498" r="1151" b="22996"/>
          <a:stretch/>
        </p:blipFill>
        <p:spPr>
          <a:xfrm>
            <a:off x="951910" y="2489842"/>
            <a:ext cx="10337622" cy="2591205"/>
          </a:xfrm>
          <a:prstGeom prst="rect">
            <a:avLst/>
          </a:prstGeom>
        </p:spPr>
      </p:pic>
    </p:spTree>
    <p:extLst>
      <p:ext uri="{BB962C8B-B14F-4D97-AF65-F5344CB8AC3E}">
        <p14:creationId xmlns:p14="http://schemas.microsoft.com/office/powerpoint/2010/main" val="1868313020"/>
      </p:ext>
    </p:extLst>
  </p:cSld>
  <p:clrMapOvr>
    <a:masterClrMapping/>
  </p:clrMapOvr>
  <p:transition spd="slow">
    <p:wipe/>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3549</TotalTime>
  <Words>359</Words>
  <Application>Microsoft Office PowerPoint</Application>
  <PresentationFormat>Widescreen</PresentationFormat>
  <Paragraphs>31</Paragraphs>
  <Slides>16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Garamond</vt:lpstr>
      <vt:lpstr>Organic</vt:lpstr>
      <vt:lpstr>Aspect based Topic Modelling analysis on Yelp Restaurant Reviews</vt:lpstr>
      <vt:lpstr>Introduction X Background</vt:lpstr>
      <vt:lpstr>Introduction X Inspiration</vt:lpstr>
      <vt:lpstr>Introduction X Objective</vt:lpstr>
      <vt:lpstr>Exploratory Analysis</vt:lpstr>
      <vt:lpstr>Exploratory Analysis (continued)</vt:lpstr>
      <vt:lpstr>Visualisation of topics</vt:lpstr>
      <vt:lpstr>Visualisation of topics X continued</vt:lpstr>
      <vt:lpstr>Topic Modelling on all the reviews</vt:lpstr>
      <vt:lpstr>Topic Modelling on all the reviews</vt:lpstr>
      <vt:lpstr>Aspect oriented Topic Modelling X Dataset</vt:lpstr>
      <vt:lpstr>Aspect oriented Topic Modelling X SVM Model</vt:lpstr>
      <vt:lpstr>Aspect oriented Topic Modelling X Visualising the result</vt:lpstr>
      <vt:lpstr>Aspect oriented Topic Modelling X Visualising the result</vt:lpstr>
      <vt:lpstr>Aspect oriented Topic Modelling X 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Segmentation</dc:title>
  <dc:creator>neha deshmukh</dc:creator>
  <cp:lastModifiedBy>neha deshmukh</cp:lastModifiedBy>
  <cp:revision>29</cp:revision>
  <dcterms:created xsi:type="dcterms:W3CDTF">2020-08-01T18:04:40Z</dcterms:created>
  <dcterms:modified xsi:type="dcterms:W3CDTF">2020-08-04T14:08:56Z</dcterms:modified>
</cp:coreProperties>
</file>

<file path=docProps/thumbnail.jpeg>
</file>